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390" r:id="rId3"/>
    <p:sldId id="391" r:id="rId4"/>
    <p:sldId id="386" r:id="rId5"/>
    <p:sldId id="339" r:id="rId6"/>
    <p:sldId id="338" r:id="rId7"/>
    <p:sldId id="337" r:id="rId8"/>
    <p:sldId id="335" r:id="rId9"/>
    <p:sldId id="394" r:id="rId10"/>
    <p:sldId id="340" r:id="rId11"/>
    <p:sldId id="341" r:id="rId12"/>
    <p:sldId id="347" r:id="rId13"/>
    <p:sldId id="346" r:id="rId14"/>
    <p:sldId id="345" r:id="rId15"/>
    <p:sldId id="344" r:id="rId16"/>
    <p:sldId id="350" r:id="rId17"/>
    <p:sldId id="349" r:id="rId18"/>
    <p:sldId id="348" r:id="rId19"/>
    <p:sldId id="351" r:id="rId20"/>
    <p:sldId id="352" r:id="rId21"/>
    <p:sldId id="353" r:id="rId22"/>
    <p:sldId id="354" r:id="rId23"/>
    <p:sldId id="355" r:id="rId24"/>
    <p:sldId id="357" r:id="rId25"/>
    <p:sldId id="358" r:id="rId26"/>
    <p:sldId id="359" r:id="rId27"/>
    <p:sldId id="360" r:id="rId28"/>
    <p:sldId id="361" r:id="rId29"/>
    <p:sldId id="392" r:id="rId30"/>
    <p:sldId id="362" r:id="rId31"/>
    <p:sldId id="364" r:id="rId32"/>
    <p:sldId id="370" r:id="rId33"/>
    <p:sldId id="365" r:id="rId34"/>
    <p:sldId id="395" r:id="rId35"/>
    <p:sldId id="368" r:id="rId36"/>
    <p:sldId id="367" r:id="rId37"/>
    <p:sldId id="374" r:id="rId38"/>
    <p:sldId id="393" r:id="rId39"/>
    <p:sldId id="378" r:id="rId40"/>
    <p:sldId id="375" r:id="rId41"/>
    <p:sldId id="381" r:id="rId42"/>
    <p:sldId id="382" r:id="rId43"/>
    <p:sldId id="379" r:id="rId44"/>
    <p:sldId id="385" r:id="rId45"/>
    <p:sldId id="383" r:id="rId46"/>
    <p:sldId id="387" r:id="rId4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99273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38508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5429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6408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68866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44996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19206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83011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55562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23282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53003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>
                <a:solidFill>
                  <a:srgbClr val="FF0000"/>
                </a:solidFill>
              </a:rPr>
              <a:t>Dipolen</a:t>
            </a: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13860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Zijn de moleculen van fosfortribromide dipolen?</a:t>
            </a: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70023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6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88603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6600" dirty="0">
                <a:latin typeface="Arial" panose="020B0604020202020204" pitchFamily="34" charset="0"/>
                <a:cs typeface="Arial" panose="020B0604020202020204" pitchFamily="34" charset="0"/>
              </a:rPr>
              <a:t>  PBr</a:t>
            </a:r>
            <a:r>
              <a:rPr lang="nl-NL" sz="66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2945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6600" dirty="0">
                <a:latin typeface="Arial" panose="020B0604020202020204" pitchFamily="34" charset="0"/>
                <a:cs typeface="Arial" panose="020B0604020202020204" pitchFamily="34" charset="0"/>
              </a:rPr>
              <a:t>  PBr</a:t>
            </a:r>
            <a:r>
              <a:rPr lang="nl-NL" sz="66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Het verschil in elektronegativiteit is 3,0 – 2,2 = 0,8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22166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6600" dirty="0">
                <a:latin typeface="Arial" panose="020B0604020202020204" pitchFamily="34" charset="0"/>
                <a:cs typeface="Arial" panose="020B0604020202020204" pitchFamily="34" charset="0"/>
              </a:rPr>
              <a:t>  PBr</a:t>
            </a:r>
            <a:r>
              <a:rPr lang="nl-NL" sz="66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/>
          </a:p>
          <a:p>
            <a:r>
              <a:rPr lang="nl-NL" sz="2800" dirty="0"/>
              <a:t>Het verschil in elektronegativiteit is 3,0 – 2,2 = 0,8</a:t>
            </a:r>
          </a:p>
          <a:p>
            <a:r>
              <a:rPr lang="nl-NL" sz="2800" dirty="0">
                <a:solidFill>
                  <a:srgbClr val="FF0000"/>
                </a:solidFill>
              </a:rPr>
              <a:t>Het zijn dus polaire atoombindingen.</a:t>
            </a: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0799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  <a:endParaRPr lang="nl-NL" sz="28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5258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3873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5 + 3x7 = 26 valentie-elektronen.</a:t>
            </a:r>
          </a:p>
          <a:p>
            <a:r>
              <a:rPr lang="nl-NL" sz="2800" dirty="0"/>
              <a:t>             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0240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>
              <a:solidFill>
                <a:srgbClr val="FF0000"/>
              </a:solidFill>
            </a:endParaRPr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5 + 3x7 = 26 valentie-elektronen.</a:t>
            </a:r>
          </a:p>
          <a:p>
            <a:r>
              <a:rPr lang="nl-NL" sz="2800" dirty="0"/>
              <a:t>              </a:t>
            </a:r>
            <a:r>
              <a:rPr lang="nl-NL" sz="2800" dirty="0">
                <a:solidFill>
                  <a:srgbClr val="FF0000"/>
                </a:solidFill>
              </a:rPr>
              <a:t>= 13 elektronenparen.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67854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5 + 3x7 = 26 valentie-elektronen.</a:t>
            </a:r>
          </a:p>
          <a:p>
            <a:r>
              <a:rPr lang="nl-NL" sz="2800" dirty="0"/>
              <a:t>              = 13 elektronenparen.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4"/>
          <a:stretch/>
        </p:blipFill>
        <p:spPr>
          <a:xfrm>
            <a:off x="6473228" y="2556643"/>
            <a:ext cx="2281473" cy="381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2641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Dipolen</a:t>
            </a: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ED557E90-0ECA-4F0B-9A1B-FA17B5B76313}"/>
              </a:ext>
            </a:extLst>
          </p:cNvPr>
          <p:cNvSpPr txBox="1"/>
          <p:nvPr/>
        </p:nvSpPr>
        <p:spPr>
          <a:xfrm>
            <a:off x="613312" y="1540285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Algemeen: </a:t>
            </a:r>
          </a:p>
          <a:p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Een binding tussen twee niet-metaalatomen is een </a:t>
            </a:r>
            <a:r>
              <a:rPr lang="nl-NL" sz="2400" i="1" dirty="0">
                <a:solidFill>
                  <a:srgbClr val="FF0000"/>
                </a:solidFill>
              </a:rPr>
              <a:t>polaire </a:t>
            </a:r>
            <a:r>
              <a:rPr lang="nl-NL" sz="2400" dirty="0">
                <a:solidFill>
                  <a:srgbClr val="FF0000"/>
                </a:solidFill>
              </a:rPr>
              <a:t>atoombinding als het verschil in elektronegativiteit &gt; 0,4 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Zie Binas tabel 40A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De negatieve partiele lading (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nl-NL" sz="2400" dirty="0">
                <a:solidFill>
                  <a:srgbClr val="FF0000"/>
                </a:solidFill>
              </a:rPr>
              <a:t>-) ligt op het atoom met de </a:t>
            </a:r>
          </a:p>
          <a:p>
            <a:r>
              <a:rPr lang="nl-NL" sz="2400" dirty="0">
                <a:solidFill>
                  <a:srgbClr val="FF0000"/>
                </a:solidFill>
              </a:rPr>
              <a:t>     hoogste elektronegativiteit.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62049742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>
              <a:solidFill>
                <a:srgbClr val="FF0000"/>
              </a:solidFill>
            </a:endParaRPr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5 + 3x7 = 26 valentie-elektronen.</a:t>
            </a:r>
          </a:p>
          <a:p>
            <a:r>
              <a:rPr lang="nl-NL" sz="2800" dirty="0"/>
              <a:t>              = 13 elektronenparen.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4"/>
          <a:stretch/>
        </p:blipFill>
        <p:spPr>
          <a:xfrm>
            <a:off x="6473228" y="2556643"/>
            <a:ext cx="2281473" cy="3816702"/>
          </a:xfrm>
          <a:prstGeom prst="rect">
            <a:avLst/>
          </a:prstGeom>
        </p:spPr>
      </p:pic>
      <p:grpSp>
        <p:nvGrpSpPr>
          <p:cNvPr id="6" name="Groep 5"/>
          <p:cNvGrpSpPr>
            <a:grpSpLocks noChangeAspect="1"/>
          </p:cNvGrpSpPr>
          <p:nvPr/>
        </p:nvGrpSpPr>
        <p:grpSpPr>
          <a:xfrm rot="12960000">
            <a:off x="8642010" y="4328245"/>
            <a:ext cx="221554" cy="273496"/>
            <a:chOff x="4127383" y="1382854"/>
            <a:chExt cx="336958" cy="415955"/>
          </a:xfrm>
        </p:grpSpPr>
        <p:sp>
          <p:nvSpPr>
            <p:cNvPr id="7" name="Ovaal 6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" name="Groep 8"/>
          <p:cNvGrpSpPr>
            <a:grpSpLocks noChangeAspect="1"/>
          </p:cNvGrpSpPr>
          <p:nvPr/>
        </p:nvGrpSpPr>
        <p:grpSpPr>
          <a:xfrm rot="12960000">
            <a:off x="7022888" y="2737396"/>
            <a:ext cx="221554" cy="273496"/>
            <a:chOff x="4127383" y="1382854"/>
            <a:chExt cx="336958" cy="415955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" name="Groep 11"/>
          <p:cNvGrpSpPr>
            <a:grpSpLocks noChangeAspect="1"/>
          </p:cNvGrpSpPr>
          <p:nvPr/>
        </p:nvGrpSpPr>
        <p:grpSpPr>
          <a:xfrm rot="12960000">
            <a:off x="7022978" y="5946653"/>
            <a:ext cx="221554" cy="273496"/>
            <a:chOff x="4127383" y="1382854"/>
            <a:chExt cx="336958" cy="415955"/>
          </a:xfrm>
        </p:grpSpPr>
        <p:sp>
          <p:nvSpPr>
            <p:cNvPr id="13" name="Ovaal 1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>
            <a:grpSpLocks noChangeAspect="1"/>
          </p:cNvGrpSpPr>
          <p:nvPr/>
        </p:nvGrpSpPr>
        <p:grpSpPr>
          <a:xfrm rot="12960000">
            <a:off x="6234687" y="4360136"/>
            <a:ext cx="221554" cy="273496"/>
            <a:chOff x="4127383" y="1382854"/>
            <a:chExt cx="336958" cy="415955"/>
          </a:xfrm>
        </p:grpSpPr>
        <p:sp>
          <p:nvSpPr>
            <p:cNvPr id="16" name="Ovaal 15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8" name="Groep 17"/>
          <p:cNvGrpSpPr>
            <a:grpSpLocks noChangeAspect="1"/>
          </p:cNvGrpSpPr>
          <p:nvPr/>
        </p:nvGrpSpPr>
        <p:grpSpPr>
          <a:xfrm rot="12960000">
            <a:off x="6192452" y="2737395"/>
            <a:ext cx="221554" cy="273496"/>
            <a:chOff x="4127383" y="1382854"/>
            <a:chExt cx="336958" cy="415955"/>
          </a:xfrm>
        </p:grpSpPr>
        <p:sp>
          <p:nvSpPr>
            <p:cNvPr id="19" name="Ovaal 18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al 19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" name="Groep 20"/>
          <p:cNvGrpSpPr>
            <a:grpSpLocks noChangeAspect="1"/>
          </p:cNvGrpSpPr>
          <p:nvPr/>
        </p:nvGrpSpPr>
        <p:grpSpPr>
          <a:xfrm rot="12960000">
            <a:off x="6234597" y="5954414"/>
            <a:ext cx="221554" cy="273496"/>
            <a:chOff x="4127383" y="1382854"/>
            <a:chExt cx="336958" cy="415955"/>
          </a:xfrm>
        </p:grpSpPr>
        <p:sp>
          <p:nvSpPr>
            <p:cNvPr id="22" name="Ovaal 2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>
            <a:grpSpLocks noChangeAspect="1"/>
          </p:cNvGrpSpPr>
          <p:nvPr/>
        </p:nvGrpSpPr>
        <p:grpSpPr>
          <a:xfrm rot="18245520">
            <a:off x="6630555" y="6290787"/>
            <a:ext cx="221554" cy="273496"/>
            <a:chOff x="4127383" y="1382854"/>
            <a:chExt cx="336958" cy="415955"/>
          </a:xfrm>
        </p:grpSpPr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7" name="Groep 26"/>
          <p:cNvGrpSpPr>
            <a:grpSpLocks noChangeAspect="1"/>
          </p:cNvGrpSpPr>
          <p:nvPr/>
        </p:nvGrpSpPr>
        <p:grpSpPr>
          <a:xfrm rot="18245520">
            <a:off x="8198557" y="4672380"/>
            <a:ext cx="221554" cy="273496"/>
            <a:chOff x="4127383" y="1382854"/>
            <a:chExt cx="336958" cy="415955"/>
          </a:xfrm>
        </p:grpSpPr>
        <p:sp>
          <p:nvSpPr>
            <p:cNvPr id="28" name="Ovaal 2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>
            <a:grpSpLocks noChangeAspect="1"/>
          </p:cNvGrpSpPr>
          <p:nvPr/>
        </p:nvGrpSpPr>
        <p:grpSpPr>
          <a:xfrm rot="18245520">
            <a:off x="8158661" y="3982644"/>
            <a:ext cx="221554" cy="273496"/>
            <a:chOff x="4127383" y="1382854"/>
            <a:chExt cx="336958" cy="415955"/>
          </a:xfrm>
        </p:grpSpPr>
        <p:sp>
          <p:nvSpPr>
            <p:cNvPr id="31" name="Ovaal 3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ep 32"/>
          <p:cNvGrpSpPr>
            <a:grpSpLocks noChangeAspect="1"/>
          </p:cNvGrpSpPr>
          <p:nvPr/>
        </p:nvGrpSpPr>
        <p:grpSpPr>
          <a:xfrm rot="18245520">
            <a:off x="6605782" y="2393261"/>
            <a:ext cx="221554" cy="273496"/>
            <a:chOff x="4127383" y="1382854"/>
            <a:chExt cx="336958" cy="415955"/>
          </a:xfrm>
        </p:grpSpPr>
        <p:sp>
          <p:nvSpPr>
            <p:cNvPr id="34" name="Ovaal 33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559015213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lvl="0"/>
            <a:r>
              <a:rPr lang="nl-NL" sz="6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PBr</a:t>
            </a:r>
            <a:r>
              <a:rPr lang="nl-NL" sz="6600" baseline="-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nl-NL" sz="6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5 + 3x7 = 26 valentie-elektronen.</a:t>
            </a:r>
          </a:p>
          <a:p>
            <a:r>
              <a:rPr lang="nl-NL" sz="2800" dirty="0"/>
              <a:t>              = 13 elektronenparen.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Het omringingsgetal van is 4.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4"/>
          <a:stretch/>
        </p:blipFill>
        <p:spPr>
          <a:xfrm>
            <a:off x="6473228" y="2556643"/>
            <a:ext cx="2281473" cy="3816702"/>
          </a:xfrm>
          <a:prstGeom prst="rect">
            <a:avLst/>
          </a:prstGeom>
        </p:spPr>
      </p:pic>
      <p:grpSp>
        <p:nvGrpSpPr>
          <p:cNvPr id="6" name="Groep 5"/>
          <p:cNvGrpSpPr>
            <a:grpSpLocks noChangeAspect="1"/>
          </p:cNvGrpSpPr>
          <p:nvPr/>
        </p:nvGrpSpPr>
        <p:grpSpPr>
          <a:xfrm rot="12960000">
            <a:off x="8642010" y="4328245"/>
            <a:ext cx="221554" cy="273496"/>
            <a:chOff x="4127383" y="1382854"/>
            <a:chExt cx="336958" cy="415955"/>
          </a:xfrm>
        </p:grpSpPr>
        <p:sp>
          <p:nvSpPr>
            <p:cNvPr id="7" name="Ovaal 6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" name="Groep 8"/>
          <p:cNvGrpSpPr>
            <a:grpSpLocks noChangeAspect="1"/>
          </p:cNvGrpSpPr>
          <p:nvPr/>
        </p:nvGrpSpPr>
        <p:grpSpPr>
          <a:xfrm rot="12960000">
            <a:off x="7022888" y="2737396"/>
            <a:ext cx="221554" cy="273496"/>
            <a:chOff x="4127383" y="1382854"/>
            <a:chExt cx="336958" cy="415955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" name="Groep 11"/>
          <p:cNvGrpSpPr>
            <a:grpSpLocks noChangeAspect="1"/>
          </p:cNvGrpSpPr>
          <p:nvPr/>
        </p:nvGrpSpPr>
        <p:grpSpPr>
          <a:xfrm rot="12960000">
            <a:off x="7022978" y="5946653"/>
            <a:ext cx="221554" cy="273496"/>
            <a:chOff x="4127383" y="1382854"/>
            <a:chExt cx="336958" cy="415955"/>
          </a:xfrm>
        </p:grpSpPr>
        <p:sp>
          <p:nvSpPr>
            <p:cNvPr id="13" name="Ovaal 1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>
            <a:grpSpLocks noChangeAspect="1"/>
          </p:cNvGrpSpPr>
          <p:nvPr/>
        </p:nvGrpSpPr>
        <p:grpSpPr>
          <a:xfrm rot="12960000">
            <a:off x="6234687" y="4360136"/>
            <a:ext cx="221554" cy="273496"/>
            <a:chOff x="4127383" y="1382854"/>
            <a:chExt cx="336958" cy="415955"/>
          </a:xfrm>
        </p:grpSpPr>
        <p:sp>
          <p:nvSpPr>
            <p:cNvPr id="16" name="Ovaal 15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8" name="Groep 17"/>
          <p:cNvGrpSpPr>
            <a:grpSpLocks noChangeAspect="1"/>
          </p:cNvGrpSpPr>
          <p:nvPr/>
        </p:nvGrpSpPr>
        <p:grpSpPr>
          <a:xfrm rot="12960000">
            <a:off x="6192452" y="2737395"/>
            <a:ext cx="221554" cy="273496"/>
            <a:chOff x="4127383" y="1382854"/>
            <a:chExt cx="336958" cy="415955"/>
          </a:xfrm>
        </p:grpSpPr>
        <p:sp>
          <p:nvSpPr>
            <p:cNvPr id="19" name="Ovaal 18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al 19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" name="Groep 20"/>
          <p:cNvGrpSpPr>
            <a:grpSpLocks noChangeAspect="1"/>
          </p:cNvGrpSpPr>
          <p:nvPr/>
        </p:nvGrpSpPr>
        <p:grpSpPr>
          <a:xfrm rot="12960000">
            <a:off x="6234597" y="5954414"/>
            <a:ext cx="221554" cy="273496"/>
            <a:chOff x="4127383" y="1382854"/>
            <a:chExt cx="336958" cy="415955"/>
          </a:xfrm>
        </p:grpSpPr>
        <p:sp>
          <p:nvSpPr>
            <p:cNvPr id="22" name="Ovaal 2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>
            <a:grpSpLocks noChangeAspect="1"/>
          </p:cNvGrpSpPr>
          <p:nvPr/>
        </p:nvGrpSpPr>
        <p:grpSpPr>
          <a:xfrm rot="18245520">
            <a:off x="6630555" y="6290787"/>
            <a:ext cx="221554" cy="273496"/>
            <a:chOff x="4127383" y="1382854"/>
            <a:chExt cx="336958" cy="415955"/>
          </a:xfrm>
        </p:grpSpPr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7" name="Groep 26"/>
          <p:cNvGrpSpPr>
            <a:grpSpLocks noChangeAspect="1"/>
          </p:cNvGrpSpPr>
          <p:nvPr/>
        </p:nvGrpSpPr>
        <p:grpSpPr>
          <a:xfrm rot="18245520">
            <a:off x="8198557" y="4672380"/>
            <a:ext cx="221554" cy="273496"/>
            <a:chOff x="4127383" y="1382854"/>
            <a:chExt cx="336958" cy="415955"/>
          </a:xfrm>
        </p:grpSpPr>
        <p:sp>
          <p:nvSpPr>
            <p:cNvPr id="28" name="Ovaal 2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>
            <a:grpSpLocks noChangeAspect="1"/>
          </p:cNvGrpSpPr>
          <p:nvPr/>
        </p:nvGrpSpPr>
        <p:grpSpPr>
          <a:xfrm rot="18245520">
            <a:off x="8158661" y="3982644"/>
            <a:ext cx="221554" cy="273496"/>
            <a:chOff x="4127383" y="1382854"/>
            <a:chExt cx="336958" cy="415955"/>
          </a:xfrm>
        </p:grpSpPr>
        <p:sp>
          <p:nvSpPr>
            <p:cNvPr id="31" name="Ovaal 3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ep 32"/>
          <p:cNvGrpSpPr>
            <a:grpSpLocks noChangeAspect="1"/>
          </p:cNvGrpSpPr>
          <p:nvPr/>
        </p:nvGrpSpPr>
        <p:grpSpPr>
          <a:xfrm rot="18245520">
            <a:off x="6605782" y="2393261"/>
            <a:ext cx="221554" cy="273496"/>
            <a:chOff x="4127383" y="1382854"/>
            <a:chExt cx="336958" cy="415955"/>
          </a:xfrm>
        </p:grpSpPr>
        <p:sp>
          <p:nvSpPr>
            <p:cNvPr id="34" name="Ovaal 33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489260660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  <a:endParaRPr lang="nl-NL" sz="28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19130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Het omringingsgetal is 4 .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00425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Het omringingsgetal is 4 : </a:t>
            </a:r>
            <a:r>
              <a:rPr lang="nl-NL" sz="2800" dirty="0">
                <a:solidFill>
                  <a:srgbClr val="FF0000"/>
                </a:solidFill>
              </a:rPr>
              <a:t>tetraëder. 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926" y="4093432"/>
            <a:ext cx="4394544" cy="2764568"/>
          </a:xfrm>
          <a:prstGeom prst="rect">
            <a:avLst/>
          </a:prstGeom>
        </p:spPr>
      </p:pic>
      <p:sp>
        <p:nvSpPr>
          <p:cNvPr id="3" name="Gelijkbenige driehoek 2"/>
          <p:cNvSpPr/>
          <p:nvPr/>
        </p:nvSpPr>
        <p:spPr>
          <a:xfrm rot="3945547">
            <a:off x="2031400" y="3529731"/>
            <a:ext cx="1366167" cy="1810031"/>
          </a:xfrm>
          <a:prstGeom prst="triangle">
            <a:avLst>
              <a:gd name="adj" fmla="val 8430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Gelijkbenige driehoek 5"/>
          <p:cNvSpPr/>
          <p:nvPr/>
        </p:nvSpPr>
        <p:spPr>
          <a:xfrm>
            <a:off x="3657600" y="5018516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810000" y="5170916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 rot="20613354">
            <a:off x="4047817" y="4794669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597309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                          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sp>
        <p:nvSpPr>
          <p:cNvPr id="3" name="Gelijkbenige driehoek 2"/>
          <p:cNvSpPr/>
          <p:nvPr/>
        </p:nvSpPr>
        <p:spPr>
          <a:xfrm rot="3945547">
            <a:off x="2031400" y="3529731"/>
            <a:ext cx="1366167" cy="1810031"/>
          </a:xfrm>
          <a:prstGeom prst="triangle">
            <a:avLst>
              <a:gd name="adj" fmla="val 8430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Gelijkbenige driehoek 5"/>
          <p:cNvSpPr/>
          <p:nvPr/>
        </p:nvSpPr>
        <p:spPr>
          <a:xfrm>
            <a:off x="3657600" y="5018516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810000" y="5170916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 rot="20613354">
            <a:off x="4047817" y="4794669"/>
            <a:ext cx="1060704" cy="914400"/>
          </a:xfrm>
          <a:prstGeom prst="triangle">
            <a:avLst>
              <a:gd name="adj" fmla="val 16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132002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r>
              <a:rPr lang="nl-NL" sz="2800" dirty="0"/>
              <a:t>                                             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9" name="Groep 8"/>
          <p:cNvGrpSpPr/>
          <p:nvPr/>
        </p:nvGrpSpPr>
        <p:grpSpPr>
          <a:xfrm>
            <a:off x="1695105" y="2737675"/>
            <a:ext cx="4394544" cy="3106337"/>
            <a:chOff x="1647926" y="3751663"/>
            <a:chExt cx="4394544" cy="3106337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399"/>
            <a:stretch/>
          </p:blipFill>
          <p:spPr>
            <a:xfrm>
              <a:off x="1647926" y="4436198"/>
              <a:ext cx="4394544" cy="2421802"/>
            </a:xfrm>
            <a:prstGeom prst="rect">
              <a:avLst/>
            </a:prstGeom>
          </p:spPr>
        </p:pic>
        <p:sp>
          <p:nvSpPr>
            <p:cNvPr id="3" name="Gelijkbenige driehoek 2"/>
            <p:cNvSpPr/>
            <p:nvPr/>
          </p:nvSpPr>
          <p:spPr>
            <a:xfrm rot="3945547">
              <a:off x="2031400" y="3529731"/>
              <a:ext cx="1366167" cy="1810031"/>
            </a:xfrm>
            <a:prstGeom prst="triangle">
              <a:avLst>
                <a:gd name="adj" fmla="val 843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Gelijkbenige driehoek 5"/>
            <p:cNvSpPr/>
            <p:nvPr/>
          </p:nvSpPr>
          <p:spPr>
            <a:xfrm>
              <a:off x="3657600" y="50185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Gelijkbenige driehoek 6"/>
            <p:cNvSpPr/>
            <p:nvPr/>
          </p:nvSpPr>
          <p:spPr>
            <a:xfrm>
              <a:off x="3810000" y="51709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Gelijkbenige driehoek 7"/>
            <p:cNvSpPr/>
            <p:nvPr/>
          </p:nvSpPr>
          <p:spPr>
            <a:xfrm rot="20613354">
              <a:off x="4047817" y="4794669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61530160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1695105" y="2737675"/>
            <a:ext cx="4394544" cy="3106337"/>
            <a:chOff x="1647926" y="3751663"/>
            <a:chExt cx="4394544" cy="3106337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399"/>
            <a:stretch/>
          </p:blipFill>
          <p:spPr>
            <a:xfrm>
              <a:off x="1647926" y="4436198"/>
              <a:ext cx="4394544" cy="2421802"/>
            </a:xfrm>
            <a:prstGeom prst="rect">
              <a:avLst/>
            </a:prstGeom>
          </p:spPr>
        </p:pic>
        <p:sp>
          <p:nvSpPr>
            <p:cNvPr id="3" name="Gelijkbenige driehoek 2"/>
            <p:cNvSpPr/>
            <p:nvPr/>
          </p:nvSpPr>
          <p:spPr>
            <a:xfrm rot="3945547">
              <a:off x="2031400" y="3529731"/>
              <a:ext cx="1366167" cy="1810031"/>
            </a:xfrm>
            <a:prstGeom prst="triangle">
              <a:avLst>
                <a:gd name="adj" fmla="val 843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Gelijkbenige driehoek 5"/>
            <p:cNvSpPr/>
            <p:nvPr/>
          </p:nvSpPr>
          <p:spPr>
            <a:xfrm>
              <a:off x="3657600" y="50185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Gelijkbenige driehoek 6"/>
            <p:cNvSpPr/>
            <p:nvPr/>
          </p:nvSpPr>
          <p:spPr>
            <a:xfrm>
              <a:off x="3810000" y="51709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Gelijkbenige driehoek 7"/>
            <p:cNvSpPr/>
            <p:nvPr/>
          </p:nvSpPr>
          <p:spPr>
            <a:xfrm rot="20613354">
              <a:off x="4047817" y="4794669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593123" y="469556"/>
            <a:ext cx="8837747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r>
              <a:rPr lang="nl-NL" sz="2800" dirty="0"/>
              <a:t>                                     </a:t>
            </a:r>
            <a:r>
              <a:rPr lang="el-GR" sz="2800" dirty="0">
                <a:solidFill>
                  <a:srgbClr val="0000FF"/>
                </a:solidFill>
              </a:rPr>
              <a:t>δ</a:t>
            </a:r>
            <a:r>
              <a:rPr lang="nl-NL" sz="2800" dirty="0">
                <a:solidFill>
                  <a:srgbClr val="0000FF"/>
                </a:solidFill>
              </a:rPr>
              <a:t>+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    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pPr>
              <a:lnSpc>
                <a:spcPts val="3000"/>
              </a:lnSpc>
            </a:pPr>
            <a:r>
              <a:rPr lang="nl-NL" sz="2800" dirty="0"/>
              <a:t>                       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59207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r>
              <a:rPr lang="nl-NL" sz="2800" dirty="0"/>
              <a:t>                                     </a:t>
            </a:r>
            <a:r>
              <a:rPr lang="el-GR" sz="2800" dirty="0">
                <a:solidFill>
                  <a:srgbClr val="0000FF"/>
                </a:solidFill>
              </a:rPr>
              <a:t>δ</a:t>
            </a:r>
            <a:r>
              <a:rPr lang="nl-NL" sz="2800" dirty="0">
                <a:solidFill>
                  <a:srgbClr val="0000FF"/>
                </a:solidFill>
              </a:rPr>
              <a:t>+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     </a:t>
            </a:r>
          </a:p>
          <a:p>
            <a:r>
              <a:rPr lang="nl-NL" sz="2800" dirty="0"/>
              <a:t>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pPr>
              <a:lnSpc>
                <a:spcPts val="3000"/>
              </a:lnSpc>
            </a:pPr>
            <a:r>
              <a:rPr lang="nl-NL" sz="2800" dirty="0">
                <a:solidFill>
                  <a:srgbClr val="FF0000"/>
                </a:solidFill>
              </a:rPr>
              <a:t>Het centrum van de partiële negatieve lading valt niet samen met de partiële positieve lading.            </a:t>
            </a:r>
            <a:r>
              <a:rPr lang="nl-NL" sz="2800" dirty="0"/>
              <a:t>                                  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9" name="Groep 8"/>
          <p:cNvGrpSpPr/>
          <p:nvPr/>
        </p:nvGrpSpPr>
        <p:grpSpPr>
          <a:xfrm>
            <a:off x="1695105" y="2737675"/>
            <a:ext cx="4394544" cy="3106337"/>
            <a:chOff x="1647926" y="3751663"/>
            <a:chExt cx="4394544" cy="3106337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399"/>
            <a:stretch/>
          </p:blipFill>
          <p:spPr>
            <a:xfrm>
              <a:off x="1647926" y="4436198"/>
              <a:ext cx="4394544" cy="2421802"/>
            </a:xfrm>
            <a:prstGeom prst="rect">
              <a:avLst/>
            </a:prstGeom>
          </p:spPr>
        </p:pic>
        <p:sp>
          <p:nvSpPr>
            <p:cNvPr id="3" name="Gelijkbenige driehoek 2"/>
            <p:cNvSpPr/>
            <p:nvPr/>
          </p:nvSpPr>
          <p:spPr>
            <a:xfrm rot="3945547">
              <a:off x="2031400" y="3529731"/>
              <a:ext cx="1366167" cy="1810031"/>
            </a:xfrm>
            <a:prstGeom prst="triangle">
              <a:avLst>
                <a:gd name="adj" fmla="val 843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Gelijkbenige driehoek 5"/>
            <p:cNvSpPr/>
            <p:nvPr/>
          </p:nvSpPr>
          <p:spPr>
            <a:xfrm>
              <a:off x="3657600" y="50185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Gelijkbenige driehoek 6"/>
            <p:cNvSpPr/>
            <p:nvPr/>
          </p:nvSpPr>
          <p:spPr>
            <a:xfrm>
              <a:off x="3810000" y="51709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Gelijkbenige driehoek 7"/>
            <p:cNvSpPr/>
            <p:nvPr/>
          </p:nvSpPr>
          <p:spPr>
            <a:xfrm rot="20613354">
              <a:off x="4047817" y="4794669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118559121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fosfortribromide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r>
              <a:rPr lang="nl-NL" sz="2800" dirty="0"/>
              <a:t>                                     </a:t>
            </a:r>
            <a:r>
              <a:rPr lang="el-GR" sz="2800" dirty="0">
                <a:solidFill>
                  <a:srgbClr val="0000FF"/>
                </a:solidFill>
              </a:rPr>
              <a:t>δ</a:t>
            </a:r>
            <a:r>
              <a:rPr lang="nl-NL" sz="2800" dirty="0">
                <a:solidFill>
                  <a:srgbClr val="0000FF"/>
                </a:solidFill>
              </a:rPr>
              <a:t>+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        </a:t>
            </a:r>
          </a:p>
          <a:p>
            <a:r>
              <a:rPr lang="nl-NL" sz="2800" dirty="0"/>
              <a:t>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</a:t>
            </a:r>
          </a:p>
          <a:p>
            <a:pPr>
              <a:lnSpc>
                <a:spcPts val="3000"/>
              </a:lnSpc>
            </a:pPr>
            <a:r>
              <a:rPr lang="nl-NL" sz="2800" dirty="0"/>
              <a:t>Het centrum van de partiële negatieve lading valt niet samen met de partiële positieve lading: </a:t>
            </a:r>
            <a:r>
              <a:rPr lang="nl-NL" sz="2800" dirty="0">
                <a:solidFill>
                  <a:srgbClr val="FF0000"/>
                </a:solidFill>
              </a:rPr>
              <a:t>dipool </a:t>
            </a:r>
            <a:r>
              <a:rPr lang="nl-NL" sz="2800" dirty="0"/>
              <a:t>                                              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9" name="Groep 8"/>
          <p:cNvGrpSpPr/>
          <p:nvPr/>
        </p:nvGrpSpPr>
        <p:grpSpPr>
          <a:xfrm>
            <a:off x="1695105" y="2737675"/>
            <a:ext cx="4394544" cy="3106337"/>
            <a:chOff x="1647926" y="3751663"/>
            <a:chExt cx="4394544" cy="3106337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399"/>
            <a:stretch/>
          </p:blipFill>
          <p:spPr>
            <a:xfrm>
              <a:off x="1647926" y="4436198"/>
              <a:ext cx="4394544" cy="2421802"/>
            </a:xfrm>
            <a:prstGeom prst="rect">
              <a:avLst/>
            </a:prstGeom>
          </p:spPr>
        </p:pic>
        <p:sp>
          <p:nvSpPr>
            <p:cNvPr id="3" name="Gelijkbenige driehoek 2"/>
            <p:cNvSpPr/>
            <p:nvPr/>
          </p:nvSpPr>
          <p:spPr>
            <a:xfrm rot="3945547">
              <a:off x="2031400" y="3529731"/>
              <a:ext cx="1366167" cy="1810031"/>
            </a:xfrm>
            <a:prstGeom prst="triangle">
              <a:avLst>
                <a:gd name="adj" fmla="val 843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Gelijkbenige driehoek 5"/>
            <p:cNvSpPr/>
            <p:nvPr/>
          </p:nvSpPr>
          <p:spPr>
            <a:xfrm>
              <a:off x="3657600" y="50185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Gelijkbenige driehoek 6"/>
            <p:cNvSpPr/>
            <p:nvPr/>
          </p:nvSpPr>
          <p:spPr>
            <a:xfrm>
              <a:off x="3810000" y="5170916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Gelijkbenige driehoek 7"/>
            <p:cNvSpPr/>
            <p:nvPr/>
          </p:nvSpPr>
          <p:spPr>
            <a:xfrm rot="20613354">
              <a:off x="4047817" y="4794669"/>
              <a:ext cx="1060704" cy="914400"/>
            </a:xfrm>
            <a:prstGeom prst="triangle">
              <a:avLst>
                <a:gd name="adj" fmla="val 1671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3227726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Dipolen</a:t>
            </a:r>
          </a:p>
          <a:p>
            <a:endParaRPr lang="nl-NL" sz="2800" dirty="0"/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ED557E90-0ECA-4F0B-9A1B-FA17B5B76313}"/>
              </a:ext>
            </a:extLst>
          </p:cNvPr>
          <p:cNvSpPr txBox="1"/>
          <p:nvPr/>
        </p:nvSpPr>
        <p:spPr>
          <a:xfrm>
            <a:off x="613312" y="1540285"/>
            <a:ext cx="8077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Algemeen: </a:t>
            </a:r>
          </a:p>
          <a:p>
            <a:endParaRPr lang="nl-NL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Een binding tussen twee niet-metaalatomen is een </a:t>
            </a:r>
            <a:r>
              <a:rPr lang="nl-NL" sz="2400" i="1" dirty="0"/>
              <a:t>polaire </a:t>
            </a:r>
            <a:r>
              <a:rPr lang="nl-NL" sz="2400" dirty="0"/>
              <a:t>atoombinding als het verschil in elektronegativiteit &gt; 0,4 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Zie Binas tabel 40A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negatieve partiele lading (</a:t>
            </a:r>
            <a:r>
              <a:rPr lang="el-GR" sz="2400" dirty="0"/>
              <a:t>δ</a:t>
            </a:r>
            <a:r>
              <a:rPr lang="nl-NL" sz="2400" dirty="0"/>
              <a:t>-) ligt op het atoom met de </a:t>
            </a:r>
          </a:p>
          <a:p>
            <a:r>
              <a:rPr lang="nl-NL" sz="2400" dirty="0"/>
              <a:t>     hoogste elektronegativiteit.</a:t>
            </a:r>
          </a:p>
          <a:p>
            <a:endParaRPr lang="nl-NL" sz="800" dirty="0"/>
          </a:p>
          <a:p>
            <a:r>
              <a:rPr lang="nl-NL" sz="2400" dirty="0">
                <a:solidFill>
                  <a:srgbClr val="FF0000"/>
                </a:solidFill>
              </a:rPr>
              <a:t>Onthoud:</a:t>
            </a:r>
          </a:p>
          <a:p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Bindingen van N, O of F met andere atomen zijn </a:t>
            </a:r>
            <a:r>
              <a:rPr lang="nl-NL" sz="2400" i="1" dirty="0">
                <a:solidFill>
                  <a:srgbClr val="FF0000"/>
                </a:solidFill>
              </a:rPr>
              <a:t>polaire</a:t>
            </a:r>
            <a:r>
              <a:rPr lang="nl-NL" sz="2400" dirty="0">
                <a:solidFill>
                  <a:srgbClr val="FF0000"/>
                </a:solidFill>
              </a:rPr>
              <a:t> atoombindingen.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De gedeeltelijke negatieve lading (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nl-NL" sz="2400" dirty="0">
                <a:solidFill>
                  <a:srgbClr val="FF0000"/>
                </a:solidFill>
              </a:rPr>
              <a:t>-) ligt daarbij op N, O of F.</a:t>
            </a:r>
          </a:p>
          <a:p>
            <a:endParaRPr lang="nl-NL" sz="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De C—H binding is een atoombinding.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FF0000"/>
              </a:solidFill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609773149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Zijn de moleculen van </a:t>
            </a:r>
            <a:r>
              <a:rPr lang="nl-NL" sz="2800" dirty="0" err="1">
                <a:solidFill>
                  <a:srgbClr val="FF0000"/>
                </a:solidFill>
              </a:rPr>
              <a:t>zwaveltrioxide</a:t>
            </a:r>
            <a:r>
              <a:rPr lang="nl-NL" sz="2800" dirty="0">
                <a:solidFill>
                  <a:srgbClr val="FF0000"/>
                </a:solidFill>
              </a:rPr>
              <a:t> dipolen?</a:t>
            </a: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55221"/>
      </p:ext>
    </p:extLst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43359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2763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Verschil in elektronegativiteit is 3,5 – 2,6 = 0,9</a:t>
            </a:r>
            <a:endParaRPr lang="nl-NL" sz="2800" dirty="0">
              <a:cs typeface="Arial" panose="020B0604020202020204" pitchFamily="34" charset="0"/>
            </a:endParaRP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12383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</a:t>
            </a:r>
            <a:r>
              <a:rPr lang="nl-NL" sz="2800" dirty="0">
                <a:solidFill>
                  <a:srgbClr val="FF0000"/>
                </a:solidFill>
              </a:rPr>
              <a:t>Ja.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Verschil in elektronegativiteit is 3,5 – 2,6 = 0,9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4286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60950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6 + 3x6 = 24 valentie-elektronen.</a:t>
            </a: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	  =  12 elektronenparen.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19118"/>
      </p:ext>
    </p:extLst>
  </p:cSld>
  <p:clrMapOvr>
    <a:masterClrMapping/>
  </p:clrMapOvr>
  <p:transition spd="slow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6 + 3x6 = 24 valentie-elektronen.</a:t>
            </a:r>
          </a:p>
          <a:p>
            <a:r>
              <a:rPr lang="nl-NL" sz="2800" dirty="0">
                <a:cs typeface="Arial" panose="020B0604020202020204" pitchFamily="34" charset="0"/>
              </a:rPr>
              <a:t>	  =  12 elektronenparen.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8333" y="3777123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6035557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6600" dirty="0">
                <a:cs typeface="Arial" panose="020B0604020202020204" pitchFamily="34" charset="0"/>
              </a:rPr>
              <a:t>SO</a:t>
            </a:r>
            <a:r>
              <a:rPr lang="nl-NL" sz="6600" baseline="-30000" dirty="0">
                <a:cs typeface="Arial" panose="020B0604020202020204" pitchFamily="34" charset="0"/>
              </a:rPr>
              <a:t>3  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6 + 3x6 = 24 valentie-elektronen.</a:t>
            </a:r>
          </a:p>
          <a:p>
            <a:r>
              <a:rPr lang="nl-NL" sz="2800" dirty="0">
                <a:cs typeface="Arial" panose="020B0604020202020204" pitchFamily="34" charset="0"/>
              </a:rPr>
              <a:t>	  =  12 elektronenparen.</a:t>
            </a:r>
          </a:p>
          <a:p>
            <a:endParaRPr lang="nl-NL" sz="1200" dirty="0"/>
          </a:p>
          <a:p>
            <a:r>
              <a:rPr lang="nl-NL" sz="2800" dirty="0"/>
              <a:t>             </a:t>
            </a:r>
            <a:r>
              <a:rPr lang="nl-NL" sz="2800" dirty="0">
                <a:solidFill>
                  <a:srgbClr val="FF0000"/>
                </a:solidFill>
              </a:rPr>
              <a:t>Omringingsgetal 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8333" y="3777123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9660678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7600" y="3776400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76663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Zijn de moleculen van koolstofdisulfide dipolen?</a:t>
            </a: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18063"/>
      </p:ext>
    </p:extLst>
  </p:cSld>
  <p:clrMapOvr>
    <a:masterClrMapping/>
  </p:clrMapOvr>
  <p:transition spd="slow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Het omringingsgetal is 3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7600" y="3776400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5013215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Dipool?</a:t>
            </a:r>
          </a:p>
          <a:p>
            <a:endParaRPr lang="nl-NL" sz="2800" dirty="0"/>
          </a:p>
          <a:p>
            <a:r>
              <a:rPr lang="nl-NL" sz="2800" dirty="0"/>
              <a:t>Het omringingsgetal is 3</a:t>
            </a:r>
          </a:p>
          <a:p>
            <a:endParaRPr lang="nl-NL" sz="800" dirty="0"/>
          </a:p>
          <a:p>
            <a:r>
              <a:rPr lang="nl-NL" sz="2800" dirty="0">
                <a:solidFill>
                  <a:srgbClr val="FF0000"/>
                </a:solidFill>
              </a:rPr>
              <a:t>Alle atomen liggen in één vlak.</a:t>
            </a:r>
          </a:p>
          <a:p>
            <a:r>
              <a:rPr lang="nl-NL" sz="2800" dirty="0">
                <a:solidFill>
                  <a:srgbClr val="FF0000"/>
                </a:solidFill>
              </a:rPr>
              <a:t>Hoeken van 120</a:t>
            </a:r>
            <a:r>
              <a:rPr lang="nl-NL" sz="2800" baseline="36000" dirty="0">
                <a:solidFill>
                  <a:srgbClr val="FF0000"/>
                </a:solidFill>
              </a:rPr>
              <a:t>o</a:t>
            </a:r>
            <a:r>
              <a:rPr lang="nl-NL" sz="28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7600" y="3776400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3194681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3" y="469556"/>
            <a:ext cx="88377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</a:t>
            </a:r>
            <a:r>
              <a:rPr lang="nl-NL" sz="2800" dirty="0" err="1"/>
              <a:t>zwaveltrioxide</a:t>
            </a:r>
            <a:r>
              <a:rPr lang="nl-NL" sz="2800" dirty="0"/>
              <a:t>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>
            <a:off x="5727600" y="3776400"/>
            <a:ext cx="2641370" cy="2423318"/>
            <a:chOff x="1024619" y="3881512"/>
            <a:chExt cx="2641370" cy="2423318"/>
          </a:xfrm>
        </p:grpSpPr>
        <p:grpSp>
          <p:nvGrpSpPr>
            <p:cNvPr id="6" name="Groep 5"/>
            <p:cNvGrpSpPr>
              <a:grpSpLocks noChangeAspect="1"/>
            </p:cNvGrpSpPr>
            <p:nvPr/>
          </p:nvGrpSpPr>
          <p:grpSpPr>
            <a:xfrm>
              <a:off x="1024619" y="3881512"/>
              <a:ext cx="2641370" cy="2423318"/>
              <a:chOff x="1024619" y="1206343"/>
              <a:chExt cx="5557252" cy="5098487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092" r="11323"/>
              <a:stretch/>
            </p:blipFill>
            <p:spPr>
              <a:xfrm>
                <a:off x="1216404" y="1206343"/>
                <a:ext cx="5079532" cy="5098487"/>
              </a:xfrm>
              <a:prstGeom prst="rect">
                <a:avLst/>
              </a:prstGeom>
            </p:spPr>
          </p:pic>
          <p:grpSp>
            <p:nvGrpSpPr>
              <p:cNvPr id="9" name="Groep 8"/>
              <p:cNvGrpSpPr/>
              <p:nvPr/>
            </p:nvGrpSpPr>
            <p:grpSpPr>
              <a:xfrm rot="21343804">
                <a:off x="4127383" y="1382854"/>
                <a:ext cx="336958" cy="415955"/>
                <a:chOff x="4127383" y="1382854"/>
                <a:chExt cx="336958" cy="415955"/>
              </a:xfrm>
            </p:grpSpPr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2" name="Ovaal 3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0" name="Groep 9"/>
              <p:cNvGrpSpPr/>
              <p:nvPr/>
            </p:nvGrpSpPr>
            <p:grpSpPr>
              <a:xfrm>
                <a:off x="3020037" y="1395626"/>
                <a:ext cx="398477" cy="399431"/>
                <a:chOff x="3020037" y="1395626"/>
                <a:chExt cx="398477" cy="399431"/>
              </a:xfrm>
            </p:grpSpPr>
            <p:sp>
              <p:nvSpPr>
                <p:cNvPr id="29" name="Ovaal 28"/>
                <p:cNvSpPr>
                  <a:spLocks noChangeAspect="1"/>
                </p:cNvSpPr>
                <p:nvPr/>
              </p:nvSpPr>
              <p:spPr>
                <a:xfrm>
                  <a:off x="3020037" y="1669222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3292679" y="1395626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1" name="Groep 10"/>
              <p:cNvGrpSpPr/>
              <p:nvPr/>
            </p:nvGrpSpPr>
            <p:grpSpPr>
              <a:xfrm rot="20190232">
                <a:off x="5210962" y="5838949"/>
                <a:ext cx="336958" cy="415955"/>
                <a:chOff x="4127383" y="1382854"/>
                <a:chExt cx="336958" cy="415955"/>
              </a:xfrm>
            </p:grpSpPr>
            <p:sp>
              <p:nvSpPr>
                <p:cNvPr id="27" name="Ovaal 2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8" name="Ovaal 2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2" name="Groep 11"/>
              <p:cNvGrpSpPr/>
              <p:nvPr/>
            </p:nvGrpSpPr>
            <p:grpSpPr>
              <a:xfrm rot="20190232">
                <a:off x="5913335" y="4723212"/>
                <a:ext cx="336958" cy="415955"/>
                <a:chOff x="4127383" y="1382854"/>
                <a:chExt cx="336958" cy="415955"/>
              </a:xfrm>
            </p:grpSpPr>
            <p:sp>
              <p:nvSpPr>
                <p:cNvPr id="25" name="Ovaal 24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6" name="Ovaal 25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3" name="Groep 12"/>
              <p:cNvGrpSpPr/>
              <p:nvPr/>
            </p:nvGrpSpPr>
            <p:grpSpPr>
              <a:xfrm rot="14593580">
                <a:off x="6205415" y="5603007"/>
                <a:ext cx="336958" cy="415955"/>
                <a:chOff x="4127383" y="1382854"/>
                <a:chExt cx="336958" cy="415955"/>
              </a:xfrm>
            </p:grpSpPr>
            <p:sp>
              <p:nvSpPr>
                <p:cNvPr id="23" name="Ovaal 2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4" name="Ovaal 2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4" name="Groep 13"/>
              <p:cNvGrpSpPr/>
              <p:nvPr/>
            </p:nvGrpSpPr>
            <p:grpSpPr>
              <a:xfrm rot="16370446">
                <a:off x="1987814" y="5856660"/>
                <a:ext cx="336958" cy="415955"/>
                <a:chOff x="4127383" y="1382854"/>
                <a:chExt cx="336958" cy="415955"/>
              </a:xfrm>
            </p:grpSpPr>
            <p:sp>
              <p:nvSpPr>
                <p:cNvPr id="21" name="Ovaal 20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2" name="Ovaal 21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5" name="Groep 14"/>
              <p:cNvGrpSpPr/>
              <p:nvPr/>
            </p:nvGrpSpPr>
            <p:grpSpPr>
              <a:xfrm rot="16531138">
                <a:off x="1271143" y="4731373"/>
                <a:ext cx="336958" cy="415955"/>
                <a:chOff x="4127383" y="1382854"/>
                <a:chExt cx="336958" cy="415955"/>
              </a:xfrm>
            </p:grpSpPr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20" name="Ovaal 19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16" name="Groep 15"/>
              <p:cNvGrpSpPr/>
              <p:nvPr/>
            </p:nvGrpSpPr>
            <p:grpSpPr>
              <a:xfrm rot="153384">
                <a:off x="1024619" y="5683656"/>
                <a:ext cx="336958" cy="415955"/>
                <a:chOff x="4127383" y="1382854"/>
                <a:chExt cx="336958" cy="415955"/>
              </a:xfrm>
            </p:grpSpPr>
            <p:sp>
              <p:nvSpPr>
                <p:cNvPr id="17" name="Ovaal 1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6712215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5818756" y="3776400"/>
            <a:ext cx="2414309" cy="2423318"/>
            <a:chOff x="1115775" y="3881512"/>
            <a:chExt cx="2414309" cy="2423318"/>
          </a:xfrm>
        </p:grpSpPr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115775" y="3881512"/>
              <a:ext cx="2414309" cy="2423318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593123" y="469556"/>
            <a:ext cx="88377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zwaveltrioxide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endParaRPr lang="nl-NL" sz="26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</a:t>
            </a: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400" dirty="0">
              <a:solidFill>
                <a:srgbClr val="FF0000"/>
              </a:solidFill>
            </a:endParaRPr>
          </a:p>
          <a:p>
            <a:endParaRPr lang="nl-NL" sz="14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                                                   </a:t>
            </a:r>
            <a:r>
              <a:rPr lang="el-GR" sz="2800" dirty="0">
                <a:solidFill>
                  <a:srgbClr val="0000FF"/>
                </a:solidFill>
              </a:rPr>
              <a:t>δ</a:t>
            </a:r>
            <a:r>
              <a:rPr lang="nl-NL" sz="2800" dirty="0">
                <a:solidFill>
                  <a:srgbClr val="0000FF"/>
                </a:solidFill>
              </a:rPr>
              <a:t>+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endParaRPr lang="nl-NL" sz="2000" dirty="0">
              <a:solidFill>
                <a:srgbClr val="FF0000"/>
              </a:solidFill>
            </a:endParaRP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                                        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49169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/>
        </p:nvGrpSpPr>
        <p:grpSpPr>
          <a:xfrm>
            <a:off x="5818756" y="3776400"/>
            <a:ext cx="2414309" cy="2423318"/>
            <a:chOff x="1115775" y="3881512"/>
            <a:chExt cx="2414309" cy="2423318"/>
          </a:xfrm>
        </p:grpSpPr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115775" y="3881512"/>
              <a:ext cx="2414309" cy="2423318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2113394" y="5093171"/>
              <a:ext cx="453696" cy="551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8800" dirty="0">
                  <a:solidFill>
                    <a:schemeClr val="tx1"/>
                  </a:solidFill>
                  <a:latin typeface="+mj-lt"/>
                  <a:cs typeface="Arial" panose="020B0604020202020204" pitchFamily="34" charset="0"/>
                </a:rPr>
                <a:t>s</a:t>
              </a:r>
              <a:r>
                <a:rPr lang="nl-NL" dirty="0">
                  <a:solidFill>
                    <a:schemeClr val="bg1"/>
                  </a:solidFill>
                </a:rPr>
                <a:t>s</a:t>
              </a:r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593123" y="469556"/>
            <a:ext cx="88377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zwaveltrioxide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   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Teken de Lewisstructuur, bepaal het omringingsgetal.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Wat is de ruimtelijke bouw van het molecuul?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Dipool?</a:t>
            </a:r>
          </a:p>
          <a:p>
            <a:pPr marL="541338" indent="-541338"/>
            <a:r>
              <a:rPr lang="nl-NL" sz="2600" dirty="0">
                <a:solidFill>
                  <a:srgbClr val="FF0000"/>
                </a:solidFill>
              </a:rPr>
              <a:t>       </a:t>
            </a:r>
            <a:r>
              <a:rPr lang="nl-NL" sz="2600" dirty="0">
                <a:solidFill>
                  <a:schemeClr val="bg1"/>
                </a:solidFill>
              </a:rPr>
              <a:t>Nee, het centrum van de negatieve partiele ladingen </a:t>
            </a:r>
            <a:r>
              <a:rPr lang="nl-NL" sz="2400" dirty="0">
                <a:solidFill>
                  <a:schemeClr val="bg1"/>
                </a:solidFill>
              </a:rPr>
              <a:t>valt   samen met de positieve partiele lading.</a:t>
            </a:r>
            <a:r>
              <a:rPr lang="nl-NL" sz="2800" dirty="0">
                <a:solidFill>
                  <a:schemeClr val="bg1"/>
                </a:solidFill>
              </a:rPr>
              <a:t>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</a:t>
            </a:r>
          </a:p>
          <a:p>
            <a:endParaRPr lang="nl-NL" sz="2800" dirty="0"/>
          </a:p>
          <a:p>
            <a:endParaRPr lang="nl-NL" sz="2400" dirty="0">
              <a:solidFill>
                <a:srgbClr val="FF0000"/>
              </a:solidFill>
            </a:endParaRPr>
          </a:p>
          <a:p>
            <a:endParaRPr lang="nl-NL" sz="14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                                                   </a:t>
            </a:r>
            <a:r>
              <a:rPr lang="el-GR" sz="2800" dirty="0">
                <a:solidFill>
                  <a:srgbClr val="0000FF"/>
                </a:solidFill>
              </a:rPr>
              <a:t>δ</a:t>
            </a:r>
            <a:r>
              <a:rPr lang="nl-NL" sz="2800" dirty="0">
                <a:solidFill>
                  <a:srgbClr val="0000FF"/>
                </a:solidFill>
              </a:rPr>
              <a:t>+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</a:p>
          <a:p>
            <a:endParaRPr lang="nl-NL" sz="2000" dirty="0">
              <a:solidFill>
                <a:srgbClr val="FF0000"/>
              </a:solidFill>
            </a:endParaRPr>
          </a:p>
          <a:p>
            <a:endParaRPr lang="nl-NL" sz="16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                    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</a:t>
            </a:r>
            <a:r>
              <a:rPr lang="el-GR" sz="2800" dirty="0">
                <a:solidFill>
                  <a:srgbClr val="FF0000"/>
                </a:solidFill>
              </a:rPr>
              <a:t>δ</a:t>
            </a:r>
            <a:r>
              <a:rPr lang="nl-NL" sz="2800" dirty="0">
                <a:solidFill>
                  <a:srgbClr val="FF0000"/>
                </a:solidFill>
              </a:rPr>
              <a:t>-                                                                      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F7AAB477-8DB2-456C-8AD2-A7CCD675FF70}"/>
              </a:ext>
            </a:extLst>
          </p:cNvPr>
          <p:cNvSpPr/>
          <p:nvPr/>
        </p:nvSpPr>
        <p:spPr>
          <a:xfrm>
            <a:off x="1039245" y="3617777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Nee, het centrum van de negatieve partiele ladingen valt samen met de positieve partiele lading.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86030834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4803" t="4544" r="2814" b="2375"/>
          <a:stretch/>
        </p:blipFill>
        <p:spPr>
          <a:xfrm>
            <a:off x="164758" y="750010"/>
            <a:ext cx="8814486" cy="497528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812616" y="3754705"/>
            <a:ext cx="1933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rgbClr val="FF0000"/>
                </a:solidFill>
              </a:rPr>
              <a:t>zeer sterk</a:t>
            </a:r>
          </a:p>
        </p:txBody>
      </p:sp>
    </p:spTree>
    <p:extLst>
      <p:ext uri="{BB962C8B-B14F-4D97-AF65-F5344CB8AC3E}">
        <p14:creationId xmlns:p14="http://schemas.microsoft.com/office/powerpoint/2010/main" val="3158475521"/>
      </p:ext>
    </p:extLst>
  </p:cSld>
  <p:clrMapOvr>
    <a:masterClrMapping/>
  </p:clrMapOvr>
  <p:transition spd="slow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58145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koolstofdisulfide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03109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koolstofdisulfide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nl-NL" sz="6800" dirty="0">
                <a:latin typeface="Arial" panose="020B0604020202020204" pitchFamily="34" charset="0"/>
                <a:cs typeface="Arial" panose="020B0604020202020204" pitchFamily="34" charset="0"/>
              </a:rPr>
              <a:t>S         S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endParaRPr lang="nl-NL" sz="2800" dirty="0"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3" r="21171" b="54131"/>
          <a:stretch/>
        </p:blipFill>
        <p:spPr>
          <a:xfrm>
            <a:off x="2572869" y="3087589"/>
            <a:ext cx="2169459" cy="89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5704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koolstofdisulfide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nl-NL" sz="6800" dirty="0">
                <a:latin typeface="Arial" panose="020B0604020202020204" pitchFamily="34" charset="0"/>
                <a:cs typeface="Arial" panose="020B0604020202020204" pitchFamily="34" charset="0"/>
              </a:rPr>
              <a:t>S         S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Het verschil in elektronegativiteit is 2,6 – 2,5 = 0,1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ADDBB12-CF47-48D6-A6D2-7D79BB621C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3" r="21171" b="54131"/>
          <a:stretch/>
        </p:blipFill>
        <p:spPr>
          <a:xfrm>
            <a:off x="2572869" y="3087589"/>
            <a:ext cx="2169459" cy="89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98089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koolstofdisulfide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>
                <a:solidFill>
                  <a:srgbClr val="FF0000"/>
                </a:solidFill>
              </a:rPr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nl-NL" sz="6800" dirty="0">
                <a:latin typeface="Arial" panose="020B0604020202020204" pitchFamily="34" charset="0"/>
                <a:cs typeface="Arial" panose="020B0604020202020204" pitchFamily="34" charset="0"/>
              </a:rPr>
              <a:t>S         S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Het verschil in elektronegativiteit is 2,6 – 2,5 = 0,1</a:t>
            </a: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Het zijn geen polaire atoombindingen.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435C2E0-E0B5-44BB-A2D0-89748A98773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3" r="21171" b="54131"/>
          <a:stretch/>
        </p:blipFill>
        <p:spPr>
          <a:xfrm>
            <a:off x="2572869" y="3087589"/>
            <a:ext cx="2169459" cy="89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9464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93124" y="469557"/>
            <a:ext cx="780947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Zijn de moleculen van koolstofdisulfide dipolen?</a:t>
            </a:r>
          </a:p>
          <a:p>
            <a:endParaRPr lang="nl-NL" sz="2800" dirty="0"/>
          </a:p>
          <a:p>
            <a:pPr marL="514350" indent="-514350">
              <a:buFont typeface="+mj-lt"/>
              <a:buAutoNum type="arabicPeriod"/>
            </a:pPr>
            <a:r>
              <a:rPr lang="nl-NL" sz="2800" dirty="0"/>
              <a:t>Zijn er polaire atoombindingen?</a:t>
            </a:r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pPr marL="514350" indent="-514350">
              <a:buFont typeface="+mj-lt"/>
              <a:buAutoNum type="arabicPeriod"/>
            </a:pPr>
            <a:endParaRPr lang="nl-NL" sz="2800" dirty="0"/>
          </a:p>
          <a:p>
            <a:r>
              <a:rPr lang="nl-NL" sz="2800" dirty="0"/>
              <a:t>             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nl-NL" sz="6800" dirty="0">
                <a:latin typeface="Arial" panose="020B0604020202020204" pitchFamily="34" charset="0"/>
                <a:cs typeface="Arial" panose="020B0604020202020204" pitchFamily="34" charset="0"/>
              </a:rPr>
              <a:t>S         S</a:t>
            </a:r>
          </a:p>
          <a:p>
            <a:endParaRPr 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Het verschil in elektronegativiteit is 2,6 – 2,5 = 0,1</a:t>
            </a:r>
          </a:p>
          <a:p>
            <a:r>
              <a:rPr lang="nl-NL" sz="2800" dirty="0">
                <a:cs typeface="Arial" panose="020B0604020202020204" pitchFamily="34" charset="0"/>
              </a:rPr>
              <a:t>Het zijn geen polaire atoombindingen.</a:t>
            </a:r>
          </a:p>
          <a:p>
            <a:r>
              <a:rPr lang="nl-NL" sz="2800" dirty="0">
                <a:solidFill>
                  <a:srgbClr val="FF0000"/>
                </a:solidFill>
                <a:cs typeface="Arial" panose="020B0604020202020204" pitchFamily="34" charset="0"/>
              </a:rPr>
              <a:t>De moleculen zijn geen dipolen.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97" t="-3680" r="-83697" b="3680"/>
          <a:stretch/>
        </p:blipFill>
        <p:spPr>
          <a:xfrm>
            <a:off x="7191631" y="4093432"/>
            <a:ext cx="45719" cy="8953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CF78859-F62A-4F04-8D3F-9C2B45D28E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3" r="21171" b="54131"/>
          <a:stretch/>
        </p:blipFill>
        <p:spPr>
          <a:xfrm>
            <a:off x="2572869" y="3087589"/>
            <a:ext cx="2169459" cy="89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026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23080</TotalTime>
  <Words>1504</Words>
  <Application>Microsoft Office PowerPoint</Application>
  <PresentationFormat>Diavoorstelling (4:3)</PresentationFormat>
  <Paragraphs>430</Paragraphs>
  <Slides>46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83</cp:revision>
  <dcterms:created xsi:type="dcterms:W3CDTF">2015-04-13T14:50:38Z</dcterms:created>
  <dcterms:modified xsi:type="dcterms:W3CDTF">2023-03-21T12:39:11Z</dcterms:modified>
</cp:coreProperties>
</file>